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8" r:id="rId4"/>
    <p:sldId id="259" r:id="rId5"/>
    <p:sldId id="273" r:id="rId6"/>
    <p:sldId id="271" r:id="rId7"/>
    <p:sldId id="262" r:id="rId8"/>
    <p:sldId id="270" r:id="rId9"/>
    <p:sldId id="272" r:id="rId10"/>
    <p:sldId id="265" r:id="rId11"/>
    <p:sldId id="266" r:id="rId12"/>
    <p:sldId id="260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75856" y="260648"/>
            <a:ext cx="5196412" cy="3140920"/>
          </a:xfrm>
        </p:spPr>
        <p:txBody>
          <a:bodyPr/>
          <a:lstStyle/>
          <a:p>
            <a:pPr lvl="0" algn="ctr">
              <a:spcBef>
                <a:spcPts val="600"/>
              </a:spcBef>
            </a:pPr>
            <a:r>
              <a:rPr lang="ru-RU" sz="1800" b="0" cap="none" dirty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Муниципальное дошкольное образовательное </a:t>
            </a:r>
            <a:r>
              <a:rPr lang="ru-RU" sz="1800" b="0" cap="none" dirty="0" smtClean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1800" b="0" cap="none" dirty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учреждение «Детский сад № </a:t>
            </a:r>
            <a:r>
              <a:rPr lang="ru-RU" sz="1800" b="0" cap="none" dirty="0" smtClean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28 </a:t>
            </a:r>
            <a:r>
              <a:rPr lang="ru-RU" sz="1800" b="0" cap="none" dirty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комбинированного вида» </a:t>
            </a:r>
            <a:br>
              <a:rPr lang="ru-RU" sz="1800" b="0" cap="none" dirty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800" b="0" cap="none" dirty="0" smtClean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г.Волосово</a:t>
            </a:r>
            <a:r>
              <a:rPr lang="ru-RU" sz="2400" b="0" cap="none" dirty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400" b="0" cap="none" dirty="0">
                <a:ln>
                  <a:noFill/>
                </a:ln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2924944"/>
            <a:ext cx="5472608" cy="3456384"/>
          </a:xfrm>
        </p:spPr>
        <p:txBody>
          <a:bodyPr>
            <a:noAutofit/>
          </a:bodyPr>
          <a:lstStyle/>
          <a:p>
            <a:pPr algn="ctr"/>
            <a:r>
              <a:rPr lang="ru-RU" sz="16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Краткая презентация адаптированной образовательной  Программы для группы компенсирующей направленности для детей с </a:t>
            </a:r>
            <a:r>
              <a:rPr lang="ru-RU" sz="16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Тяжелым нарушением </a:t>
            </a:r>
            <a:r>
              <a:rPr lang="ru-RU" sz="16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речи 5-7 лет (до 8 лет</a:t>
            </a:r>
            <a:r>
              <a:rPr lang="ru-RU" sz="16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ru-RU" sz="1400" dirty="0">
                <a:solidFill>
                  <a:schemeClr val="tx1"/>
                </a:solidFill>
                <a:latin typeface="Times New Roman"/>
              </a:rPr>
              <a:t>Программа разработана на основе образовательной программы Муниципального дошкольного образовательного </a:t>
            </a:r>
            <a:r>
              <a:rPr lang="ru-RU" sz="1400" dirty="0" smtClean="0">
                <a:solidFill>
                  <a:schemeClr val="tx1"/>
                </a:solidFill>
                <a:latin typeface="Times New Roman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/>
              </a:rPr>
              <a:t>учреждения «Детский сад № </a:t>
            </a:r>
            <a:r>
              <a:rPr lang="ru-RU" sz="1400" dirty="0" smtClean="0">
                <a:solidFill>
                  <a:schemeClr val="tx1"/>
                </a:solidFill>
                <a:latin typeface="Times New Roman"/>
              </a:rPr>
              <a:t>28 </a:t>
            </a:r>
            <a:r>
              <a:rPr lang="ru-RU" sz="1400" dirty="0">
                <a:solidFill>
                  <a:schemeClr val="tx1"/>
                </a:solidFill>
                <a:latin typeface="Times New Roman"/>
              </a:rPr>
              <a:t>комбинированного вида» </a:t>
            </a:r>
            <a:r>
              <a:rPr lang="ru-RU" sz="1400" dirty="0" smtClean="0">
                <a:solidFill>
                  <a:schemeClr val="tx1"/>
                </a:solidFill>
                <a:latin typeface="Times New Roman"/>
              </a:rPr>
              <a:t>г.Волосово; </a:t>
            </a:r>
            <a:r>
              <a:rPr lang="ru-RU" sz="1400" dirty="0">
                <a:solidFill>
                  <a:schemeClr val="tx1"/>
                </a:solidFill>
                <a:latin typeface="Times New Roman"/>
              </a:rPr>
              <a:t>ФГОС ДО.</a:t>
            </a:r>
            <a:endParaRPr lang="ru-RU" sz="14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1400" dirty="0">
                <a:solidFill>
                  <a:schemeClr val="tx1"/>
                </a:solidFill>
                <a:latin typeface="Times New Roman"/>
              </a:rPr>
              <a:t>Срок реализации программы – 3 года.</a:t>
            </a:r>
            <a:endParaRPr lang="ru-RU" sz="1400" dirty="0">
              <a:solidFill>
                <a:schemeClr val="tx1"/>
              </a:solidFill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6"/>
            <a:ext cx="7372672" cy="6123080"/>
          </a:xfrm>
        </p:spPr>
        <p:txBody>
          <a:bodyPr>
            <a:normAutofit fontScale="62500" lnSpcReduction="20000"/>
          </a:bodyPr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	Адаптированная 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образовательная программа составлена на основе образовательной программы дошкольного образования Муниципального дошкольного образовательного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учреждения 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«Детский сад №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28 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комбинированного вида»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г.Волосово, 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в соответствии со следующими нормативными документами: 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Федеральный закон «Об образовании в Российской Федерации» от 29.12.2012 г. № 273.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Санитарно-эпидемиологические правила и нормативы СанПиН 2.4.1.3049 –13 «Санитарно-эпидемиологические требования к устройству, содержанию и организации режима работы дошкольных образовательных организаций», утверждённые постановлением Главного государственного санитарного врача Российской Федерации от 15.05.2013 № 26.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Федеральный государственный образовательный стандарт дошкольного образования» (Приказ Министерства образования и науки Российской Федерации (</a:t>
            </a:r>
            <a:r>
              <a:rPr lang="ru-RU" sz="280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Минобрнауки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России) от 17 октября 2013 г. N 1155 г. Москва "Об утверждении федерального государственного образовательного стандарта дошкольного образования" Зарегистрирован в Минюсте РФ 14 ноября 2013 г. Регистрационный N 30384.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32656"/>
            <a:ext cx="7300664" cy="6123080"/>
          </a:xfrm>
        </p:spPr>
        <p:txBody>
          <a:bodyPr>
            <a:normAutofit/>
          </a:bodyPr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900" u="sng" dirty="0">
                <a:latin typeface="Times New Roman"/>
                <a:ea typeface="Calibri"/>
                <a:cs typeface="Times New Roman"/>
              </a:rPr>
              <a:t>Целью данной программы </a:t>
            </a:r>
            <a:r>
              <a:rPr lang="ru-RU" sz="1900" dirty="0">
                <a:latin typeface="Times New Roman"/>
                <a:ea typeface="Calibri"/>
                <a:cs typeface="Times New Roman"/>
              </a:rPr>
              <a:t>является построение системы работы в группе компенсирующей направленности с тяжелыми нарушениями речи детей старшего дошкольного возраста, предусматривающей полную интеграцию действий всех специалистов </a:t>
            </a:r>
            <a:r>
              <a:rPr lang="ru-RU" sz="1900" dirty="0" smtClean="0">
                <a:latin typeface="Times New Roman"/>
                <a:ea typeface="Calibri"/>
                <a:cs typeface="Times New Roman"/>
              </a:rPr>
              <a:t>дошкольного </a:t>
            </a:r>
            <a:r>
              <a:rPr lang="ru-RU" sz="1900" dirty="0">
                <a:latin typeface="Times New Roman"/>
                <a:ea typeface="Calibri"/>
                <a:cs typeface="Times New Roman"/>
              </a:rPr>
              <a:t>образовательного учреждения и </a:t>
            </a:r>
            <a:r>
              <a:rPr lang="ru-RU" sz="1900" dirty="0" smtClean="0">
                <a:latin typeface="Times New Roman"/>
                <a:ea typeface="Calibri"/>
                <a:cs typeface="Times New Roman"/>
              </a:rPr>
              <a:t>родителей (законных представителей) </a:t>
            </a:r>
            <a:r>
              <a:rPr lang="ru-RU" sz="1900" dirty="0">
                <a:latin typeface="Times New Roman"/>
                <a:ea typeface="Calibri"/>
                <a:cs typeface="Times New Roman"/>
              </a:rPr>
              <a:t>дошкольника. Планирование во всех областях учитывает особенности речевого и общего развития детей с тяжелой речевой патологией. Комплексность педагогического воздействия направлена на выравнивание речевого и </a:t>
            </a:r>
            <a:r>
              <a:rPr lang="ru-RU" sz="1900" dirty="0">
                <a:latin typeface="Times New Roman"/>
                <a:ea typeface="TimesNewRoman"/>
                <a:cs typeface="Times New Roman"/>
              </a:rPr>
              <a:t>психофизического развития детей и обеспечение их всестороннего гармоничного развития.</a:t>
            </a:r>
            <a:endParaRPr lang="ru-RU" sz="19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8640"/>
            <a:ext cx="7516688" cy="6267096"/>
          </a:xfrm>
        </p:spPr>
        <p:txBody>
          <a:bodyPr>
            <a:normAutofit/>
          </a:bodyPr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u="sng" dirty="0">
                <a:solidFill>
                  <a:srgbClr val="000000"/>
                </a:solidFill>
                <a:latin typeface="Times New Roman"/>
                <a:ea typeface="Times New Roman,Bold"/>
                <a:cs typeface="Times New Roman"/>
              </a:rPr>
              <a:t>Задачи</a:t>
            </a:r>
            <a:r>
              <a:rPr lang="ru-RU" sz="1800" u="sng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:</a:t>
            </a:r>
            <a:endParaRPr lang="ru-RU" sz="1800" u="sng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Устранить дефекты звукопроизношения (воспитание артикуляционных навыков, звукопроизношения, слоговой структуры).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Развивать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фонематический слух (способность осуществлять операции различения и узнавания фонем, составляющих звуковую оболочку слова).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Развивать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навыки  звукового анализа и синтеза (специальные умственные действия по дифференциации фонем и установлению звуковой структуры слова).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Уточнить, расширить и обогатить лексический запас.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Формировать грамматический строй речи.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Развивать связную речь старших дошкольников.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Развивать </a:t>
            </a:r>
            <a:r>
              <a:rPr lang="ru-RU" sz="180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коммуникативность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, успешность в общении.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7516688" cy="6195088"/>
          </a:xfrm>
        </p:spPr>
        <p:txBody>
          <a:bodyPr>
            <a:normAutofit/>
          </a:bodyPr>
          <a:lstStyle/>
          <a:p>
            <a:pPr indent="0" algn="just">
              <a:spcAft>
                <a:spcPts val="0"/>
              </a:spcAft>
              <a:buNone/>
            </a:pPr>
            <a:r>
              <a:rPr lang="ru-RU" sz="1900" dirty="0">
                <a:solidFill>
                  <a:srgbClr val="000000"/>
                </a:solidFill>
                <a:latin typeface="Times New Roman"/>
                <a:ea typeface="Times New Roman,Bold"/>
              </a:rPr>
              <a:t>Дошкольники с тяжелыми нарушениями речи – это дети с поражением центральной нервной системы (или проявлениями перинатальной энцефалопатии), что обусловливает частое сочетание у них стойкого речевого расстройства с различными особенностями психической деятельности. Учитывая положение о тесной связи развития мышления и речи (Л. С. Выготский), можно сказать, что интеллектуальное развитие ребенка в известной мере зависит от состояния его речи. Системный речевой дефект часто приводит к возникновению вторичных отклонений в умственном развитии, к своеобразному формированию психики.</a:t>
            </a:r>
            <a:endParaRPr lang="ru-RU" sz="19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859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7516688" cy="62670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u="sng" dirty="0" smtClean="0">
                <a:latin typeface="Times New Roman" pitchFamily="18" charset="0"/>
                <a:cs typeface="Times New Roman" pitchFamily="18" charset="0"/>
              </a:rPr>
              <a:t>Модель взаимодействия ребенка группы компенсирующей направленности</a:t>
            </a:r>
          </a:p>
          <a:p>
            <a:pPr marL="0" indent="0" algn="just">
              <a:buNone/>
            </a:pPr>
            <a:endParaRPr lang="ru-RU" sz="18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124744"/>
            <a:ext cx="6912768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ctr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Ребенок</a:t>
            </a:r>
          </a:p>
          <a:p>
            <a:pPr marL="274320" lvl="0" indent="-274320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Char char=""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pPr marL="274320" lvl="0" indent="-274320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Char char=""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Учитель – логопед</a:t>
            </a:r>
          </a:p>
          <a:p>
            <a:pPr marL="274320" lvl="0" indent="-274320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Char char=""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Педагог – психолог</a:t>
            </a:r>
          </a:p>
          <a:p>
            <a:pPr marL="274320" lvl="0" indent="-274320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Char char=""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Музыкальный руководитель</a:t>
            </a:r>
          </a:p>
          <a:p>
            <a:pPr marL="274320" lvl="0" indent="-274320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Char char=""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Инструктор по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физической культуре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lvl="0" indent="-274320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Char char=""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Младший воспитатель</a:t>
            </a:r>
          </a:p>
          <a:p>
            <a:pPr marL="274320" lvl="0" indent="-274320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Char char=""/>
            </a:pP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lvl="0" indent="-274320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Char char=""/>
            </a:pP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08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7444680" cy="6195088"/>
          </a:xfrm>
        </p:spPr>
        <p:txBody>
          <a:bodyPr>
            <a:noAutofit/>
          </a:bodyPr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dirty="0" smtClean="0">
                <a:latin typeface="Times New Roman"/>
                <a:ea typeface="Calibri"/>
                <a:cs typeface="Times New Roman"/>
              </a:rPr>
              <a:t>	</a:t>
            </a:r>
            <a:r>
              <a:rPr lang="ru-RU" sz="1800" u="sng" dirty="0" smtClean="0">
                <a:latin typeface="Times New Roman"/>
                <a:ea typeface="Calibri"/>
                <a:cs typeface="Times New Roman"/>
              </a:rPr>
              <a:t>Планируемые </a:t>
            </a:r>
            <a:r>
              <a:rPr lang="ru-RU" sz="1800" u="sng" dirty="0">
                <a:latin typeface="Times New Roman"/>
                <a:ea typeface="Calibri"/>
                <a:cs typeface="Times New Roman"/>
              </a:rPr>
              <a:t>результаты освоения Программы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предусмотрены в ряде целевых </a:t>
            </a:r>
            <a:r>
              <a:rPr lang="ru-RU" sz="1800" dirty="0" smtClean="0">
                <a:latin typeface="Times New Roman"/>
                <a:ea typeface="Calibri"/>
                <a:cs typeface="Times New Roman"/>
              </a:rPr>
              <a:t>ориентиров. К 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целевым ориентирам дошкольного образования (на этапе завершения дошкольного образования) в соответствии с данной Программой относятся следующие социально-нормативные характеристики возможных достижений ребенка: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508000" algn="l"/>
              </a:tabLst>
            </a:pPr>
            <a:r>
              <a:rPr lang="ru-RU" sz="1800" dirty="0">
                <a:latin typeface="Times New Roman"/>
              </a:rPr>
              <a:t>ребенок хорошо владеет устной речью, может выражать свои мысли и желания, проявляет инициативу в общении;</a:t>
            </a:r>
            <a:endParaRPr lang="ru-RU" sz="1800" dirty="0"/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508000" algn="l"/>
              </a:tabLst>
            </a:pPr>
            <a:r>
              <a:rPr lang="ru-RU" sz="1800" dirty="0">
                <a:latin typeface="Times New Roman"/>
              </a:rPr>
              <a:t>умеет задавать вопросы, делать умозаключения, знает и умеет пересказывать сказки, рассказывать стихи, составлять рассказы по серии сюжетных картинок или по сюжетной картинке; </a:t>
            </a:r>
            <a:endParaRPr lang="ru-RU" sz="1800" dirty="0"/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508000" algn="l"/>
              </a:tabLst>
            </a:pPr>
            <a:r>
              <a:rPr lang="ru-RU" sz="1800" dirty="0">
                <a:latin typeface="Times New Roman"/>
              </a:rPr>
              <a:t>у него сформированы элементарные навыки </a:t>
            </a:r>
            <a:r>
              <a:rPr lang="ru-RU" sz="1800" dirty="0" err="1">
                <a:latin typeface="Times New Roman"/>
              </a:rPr>
              <a:t>звуко</a:t>
            </a:r>
            <a:r>
              <a:rPr lang="ru-RU" sz="1800" dirty="0">
                <a:latin typeface="Times New Roman"/>
              </a:rPr>
              <a:t> – слогового анализа, что обеспечивает формирование предпосылок грамотности;</a:t>
            </a:r>
            <a:endParaRPr lang="ru-RU" sz="1800" dirty="0"/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508000" algn="l"/>
              </a:tabLst>
            </a:pPr>
            <a:r>
              <a:rPr lang="ru-RU" sz="1800" dirty="0">
                <a:latin typeface="Times New Roman"/>
              </a:rPr>
              <a:t>ребенок любознателен, склонен наблюдать, экспериментировать; </a:t>
            </a:r>
            <a:endParaRPr lang="ru-RU" sz="1800" dirty="0"/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508000" algn="l"/>
              </a:tabLst>
            </a:pPr>
            <a:r>
              <a:rPr lang="ru-RU" sz="1800" dirty="0">
                <a:latin typeface="Times New Roman"/>
              </a:rPr>
              <a:t>обладает начальными знаниями о себе, о природном и социальном мире;</a:t>
            </a:r>
            <a:endParaRPr lang="ru-RU" sz="1800" dirty="0"/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508000" algn="l"/>
              </a:tabLst>
            </a:pPr>
            <a:r>
              <a:rPr lang="ru-RU" sz="1800" dirty="0">
                <a:latin typeface="Times New Roman"/>
              </a:rPr>
              <a:t>способен к принятию собственных решений с опорой на знания и умения в различных видах деятельности;</a:t>
            </a:r>
            <a:endParaRPr lang="ru-RU" sz="1800" dirty="0"/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508000" algn="l"/>
              </a:tabLst>
            </a:pPr>
            <a:r>
              <a:rPr lang="ru-RU" sz="1800" dirty="0">
                <a:latin typeface="Times New Roman"/>
              </a:rPr>
              <a:t>инициативен, самостоятелен в различных видах деятельности, способен выбрать себе занятия и партнеров по совместной деятельности;</a:t>
            </a:r>
            <a:endParaRPr lang="ru-RU" sz="1800" dirty="0"/>
          </a:p>
          <a:p>
            <a:pPr marL="0" indent="0" algn="just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97346"/>
            <a:ext cx="77048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508000" algn="l"/>
              </a:tabLst>
            </a:pPr>
            <a:r>
              <a:rPr lang="ru-RU" dirty="0">
                <a:latin typeface="Times New Roman"/>
              </a:rPr>
              <a:t>активен, успешно взаимодействует со сверстниками и взрослыми; у ребенка сформировалось положительное отношение к самому себе, окружающим, к различным видам деятельности;</a:t>
            </a:r>
            <a:endParaRPr lang="ru-RU" dirty="0"/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508000" algn="l"/>
              </a:tabLst>
            </a:pPr>
            <a:r>
              <a:rPr lang="ru-RU" dirty="0">
                <a:latin typeface="Times New Roman"/>
              </a:rPr>
              <a:t> способен адекватно проявлять свои чувства, умеет радоваться успехам и сопереживать неудачам других, способен договариваться, старается разрешать конфликты;</a:t>
            </a:r>
            <a:endParaRPr lang="ru-RU" dirty="0"/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508000" algn="l"/>
              </a:tabLst>
            </a:pPr>
            <a:r>
              <a:rPr lang="ru-RU" dirty="0">
                <a:latin typeface="Times New Roman"/>
              </a:rPr>
              <a:t>обладает чувством собственного достоинства, верой в себя;</a:t>
            </a:r>
            <a:endParaRPr lang="ru-RU" dirty="0"/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508000" algn="l"/>
              </a:tabLst>
            </a:pPr>
            <a:r>
              <a:rPr lang="ru-RU" dirty="0">
                <a:latin typeface="Times New Roman"/>
              </a:rPr>
              <a:t>обладает развитым воображением, которое реализует в разных видах деятельности;</a:t>
            </a:r>
            <a:endParaRPr lang="ru-RU" dirty="0"/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508000" algn="l"/>
              </a:tabLst>
            </a:pPr>
            <a:r>
              <a:rPr lang="ru-RU" dirty="0">
                <a:latin typeface="Times New Roman"/>
              </a:rPr>
              <a:t>умеет подчиняться правилам и социальным нормам, способен к волевым усилиям;</a:t>
            </a:r>
            <a:endParaRPr lang="ru-RU" dirty="0"/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508000" algn="l"/>
              </a:tabLst>
            </a:pPr>
            <a:r>
              <a:rPr lang="ru-RU" dirty="0">
                <a:latin typeface="Times New Roman"/>
              </a:rPr>
              <a:t>развиты крупная и мелкая моторика, он подвижен и вынослив, владеет основными движениями, может контролировать свои движения, умеет управлять ими.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40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7848872" cy="65527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u="sng" dirty="0" smtClean="0">
                <a:latin typeface="Times New Roman" pitchFamily="18" charset="0"/>
                <a:cs typeface="Times New Roman" pitchFamily="18" charset="0"/>
              </a:rPr>
              <a:t>Работа с родителями и педагогами </a:t>
            </a:r>
          </a:p>
          <a:p>
            <a:pPr marL="0" indent="0">
              <a:buNone/>
            </a:pP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Цель: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вовлечение родителей и педагогов в коррекционно – речевой процесс и обеспечение преемственности в этой работе;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организация профилактики речевых нарушений.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Содержание консультаций для родителей и воспитателей: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артикуляционная гимнастика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развитие мелкой моторики;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фонематического слуха;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развитие речевого дыхания;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автоматизация уточнённых или поставленных звуков;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преодоление нарушений слоговой структуры слова;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уточнение, обогащение, активизация лексического запаса;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 развитие связной речи;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формирование лексико – грамматического строя речи.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624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8640"/>
            <a:ext cx="7516688" cy="6267096"/>
          </a:xfrm>
        </p:spPr>
        <p:txBody>
          <a:bodyPr/>
          <a:lstStyle/>
          <a:p>
            <a:pPr algn="just"/>
            <a:r>
              <a:rPr lang="ru-RU" sz="1800" u="sng" dirty="0" smtClean="0">
                <a:latin typeface="Times New Roman" pitchFamily="18" charset="0"/>
                <a:cs typeface="Times New Roman" pitchFamily="18" charset="0"/>
              </a:rPr>
              <a:t>Предметно-пространственная среда группы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направлена на активную жизненную субъектную позицию ребенка, развитие его творческих проявлений и создание условий коррекционной деятельности. Пространство группы организовано в виде комплекса «уголков», оснащенных развивающим содержанием. В группу компенсирующей направленности имеется: групповая комната, спальная комната, умывальная комната/ туалет, раздевалка, логопедический кабинет.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767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6632"/>
            <a:ext cx="7516688" cy="633910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1800" u="sng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Структура образовательного процесса в группе для детей с ТНР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1. Первый блок (продолжительность с 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7.45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до 9.00 часов) включает: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0000"/>
              </a:lnSpc>
              <a:spcAft>
                <a:spcPts val="0"/>
              </a:spcAft>
              <a:buFont typeface="Symbol"/>
              <a:buChar char="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совместную деятельность воспитателя с детьми;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0000"/>
              </a:lnSpc>
              <a:spcAft>
                <a:spcPts val="0"/>
              </a:spcAft>
              <a:buFont typeface="Symbol"/>
              <a:buChar char="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свободную самостоятельную деятельность детей.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2. Второй блок (продолжительность с 9.00 до 11.00 часов) представляет собой 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непрерывную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образовательную деятельность с квалифицированной коррекцией недостатков речевого развития детей, которая организуется в форме игровых занятий с динамическими паузами и физкультминутками.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3. Третий блок (продолжительность с 11.00 до 13.00 часов): совместная и самостоятельная образовательная деятельность в режимных моментах.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4. Четвёртый блок (продолжительность с 15.00 до 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18.45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часов):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0000"/>
              </a:lnSpc>
              <a:spcAft>
                <a:spcPts val="0"/>
              </a:spcAft>
              <a:buFont typeface="Symbol"/>
              <a:buChar char="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коррекционная, развивающая деятельность детей со взрослыми, осуществляющими образовательный процесс;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0000"/>
              </a:lnSpc>
              <a:spcAft>
                <a:spcPts val="0"/>
              </a:spcAft>
              <a:buFont typeface="Symbol"/>
              <a:buChar char="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самостоятельная деятельность детей и их совместная деятельность с воспитателем.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7444680" cy="6195088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психолого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- педагогической работы дается по пяти областям, ориентировано на разностороннее развитие дошкольников с учетом их возрастных и индивидуальных особенностей. Задачи коррекционной работы осуществляются интегрировано, не только в рамках НОД, но и в ходе режимных моментов – как в совместной деятельности детей,  так и в самостоятельной деятельности дошкольников.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571184" cy="253289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Спасибо за внимание!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59</TotalTime>
  <Words>743</Words>
  <Application>Microsoft Office PowerPoint</Application>
  <PresentationFormat>Экран (4:3)</PresentationFormat>
  <Paragraphs>69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Муниципальное дошкольное образовательное  учреждение «Детский сад № 28 комбинированного вида»  г.Волосово  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Краткая презентация адаптированной  Программы для детей с Тяжелыми нарушениями речи</dc:title>
  <dc:creator>Детский сад №20</dc:creator>
  <cp:lastModifiedBy>МДОУ</cp:lastModifiedBy>
  <cp:revision>13</cp:revision>
  <dcterms:created xsi:type="dcterms:W3CDTF">2017-09-21T06:52:48Z</dcterms:created>
  <dcterms:modified xsi:type="dcterms:W3CDTF">2018-08-13T12:10:48Z</dcterms:modified>
</cp:coreProperties>
</file>